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30351" y="67436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856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41414" y="9261856"/>
            <a:ext cx="509016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4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209168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  <a:tabLst>
                <a:tab pos="6179185" algn="l"/>
                <a:tab pos="67125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0"/>
              </a:spcBef>
            </a:pPr>
            <a:endParaRPr sz="1100"/>
          </a:p>
          <a:p>
            <a:pPr algn="ctr" marR="635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D</a:t>
            </a:r>
            <a:r>
              <a:rPr dirty="0" smtClean="0" sz="1600" spc="0" b="1">
                <a:latin typeface="Times New Roman"/>
                <a:cs typeface="Times New Roman"/>
              </a:rPr>
              <a:t>o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a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A</a:t>
            </a:r>
            <a:r>
              <a:rPr dirty="0" smtClean="0" sz="1600" spc="-5" b="1">
                <a:latin typeface="Times New Roman"/>
                <a:cs typeface="Times New Roman"/>
              </a:rPr>
              <a:t>n</a:t>
            </a:r>
            <a:r>
              <a:rPr dirty="0" smtClean="0" sz="1600" spc="-10" b="1">
                <a:latin typeface="Times New Roman"/>
                <a:cs typeface="Times New Roman"/>
              </a:rPr>
              <a:t>alysis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of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Control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s</a:t>
            </a:r>
            <a:r>
              <a:rPr dirty="0" smtClean="0" sz="1600" spc="-10" b="1">
                <a:latin typeface="Times New Roman"/>
                <a:cs typeface="Times New Roman"/>
              </a:rPr>
              <a:t>yst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5"/>
              </a:spcBef>
            </a:pPr>
            <a:endParaRPr sz="1200"/>
          </a:p>
          <a:p>
            <a:pPr algn="just" marL="30480" marR="31115" indent="17653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se.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se.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y</a:t>
            </a:r>
            <a:r>
              <a:rPr dirty="0" smtClean="0" sz="1400" spc="1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 </a:t>
            </a:r>
            <a:r>
              <a:rPr dirty="0" smtClean="0" sz="1400" spc="35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c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88918"/>
            <a:ext cx="6702425" cy="2668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714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3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 indent="1320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Ma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sed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ch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be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endParaRPr sz="1400">
              <a:latin typeface="Times New Roman"/>
              <a:cs typeface="Times New Roman"/>
            </a:endParaRPr>
          </a:p>
          <a:p>
            <a:pPr algn="just" marL="12700" marR="41275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9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240" indent="4381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only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 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ep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acceler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dal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4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atical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ily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95744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Stan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ard T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st </a:t>
            </a:r>
            <a:r>
              <a:rPr dirty="0" smtClean="0" sz="1400" spc="-2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65679" y="2831464"/>
            <a:ext cx="1704974" cy="2876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98500" y="6169659"/>
            <a:ext cx="4846320" cy="2344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86966" y="8631999"/>
            <a:ext cx="1896110" cy="329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30" i="1">
                <a:latin typeface="Times New Roman"/>
                <a:cs typeface="Times New Roman"/>
              </a:rPr>
              <a:t>L</a:t>
            </a:r>
            <a:r>
              <a:rPr dirty="0" smtClean="0" sz="2000" spc="-195">
                <a:latin typeface="Times New Roman"/>
                <a:cs typeface="Times New Roman"/>
              </a:rPr>
              <a:t>{</a:t>
            </a:r>
            <a:r>
              <a:rPr dirty="0" smtClean="0" sz="2100" spc="-15">
                <a:latin typeface="Symbol"/>
                <a:cs typeface="Symbol"/>
              </a:rPr>
              <a:t></a:t>
            </a:r>
            <a:r>
              <a:rPr dirty="0" smtClean="0" sz="2100" spc="-254">
                <a:latin typeface="Times New Roman"/>
                <a:cs typeface="Times New Roman"/>
              </a:rPr>
              <a:t> </a:t>
            </a:r>
            <a:r>
              <a:rPr dirty="0" smtClean="0" sz="2000" spc="-20">
                <a:latin typeface="Times New Roman"/>
                <a:cs typeface="Times New Roman"/>
              </a:rPr>
              <a:t>(</a:t>
            </a:r>
            <a:r>
              <a:rPr dirty="0" smtClean="0" sz="2000" spc="120" i="1">
                <a:latin typeface="Times New Roman"/>
                <a:cs typeface="Times New Roman"/>
              </a:rPr>
              <a:t>t</a:t>
            </a:r>
            <a:r>
              <a:rPr dirty="0" smtClean="0" sz="2000" spc="-10">
                <a:latin typeface="Times New Roman"/>
                <a:cs typeface="Times New Roman"/>
              </a:rPr>
              <a:t>)</a:t>
            </a:r>
            <a:r>
              <a:rPr dirty="0" smtClean="0" sz="2000" spc="35">
                <a:latin typeface="Times New Roman"/>
                <a:cs typeface="Times New Roman"/>
              </a:rPr>
              <a:t>}</a:t>
            </a:r>
            <a:r>
              <a:rPr dirty="0" smtClean="0" sz="2000" spc="-245">
                <a:latin typeface="Times New Roman"/>
                <a:cs typeface="Times New Roman"/>
              </a:rPr>
              <a:t> </a:t>
            </a:r>
            <a:r>
              <a:rPr dirty="0" smtClean="0" sz="2000" spc="40">
                <a:latin typeface="Symbol"/>
                <a:cs typeface="Symbol"/>
              </a:rPr>
              <a:t></a:t>
            </a:r>
            <a:r>
              <a:rPr dirty="0" smtClean="0" sz="2000" spc="-220">
                <a:latin typeface="Times New Roman"/>
                <a:cs typeface="Times New Roman"/>
              </a:rPr>
              <a:t> </a:t>
            </a:r>
            <a:r>
              <a:rPr dirty="0" smtClean="0" sz="2100" spc="-15">
                <a:latin typeface="Symbol"/>
                <a:cs typeface="Symbol"/>
              </a:rPr>
              <a:t></a:t>
            </a:r>
            <a:r>
              <a:rPr dirty="0" smtClean="0" sz="2100" spc="-260">
                <a:latin typeface="Times New Roman"/>
                <a:cs typeface="Times New Roman"/>
              </a:rPr>
              <a:t> </a:t>
            </a:r>
            <a:r>
              <a:rPr dirty="0" smtClean="0" sz="2000" spc="75">
                <a:latin typeface="Times New Roman"/>
                <a:cs typeface="Times New Roman"/>
              </a:rPr>
              <a:t>(</a:t>
            </a:r>
            <a:r>
              <a:rPr dirty="0" smtClean="0" sz="2000" spc="55" i="1">
                <a:latin typeface="Times New Roman"/>
                <a:cs typeface="Times New Roman"/>
              </a:rPr>
              <a:t>s</a:t>
            </a:r>
            <a:r>
              <a:rPr dirty="0" smtClean="0" sz="2000" spc="25">
                <a:latin typeface="Times New Roman"/>
                <a:cs typeface="Times New Roman"/>
              </a:rPr>
              <a:t>)</a:t>
            </a:r>
            <a:r>
              <a:rPr dirty="0" smtClean="0" sz="2000" spc="-80">
                <a:latin typeface="Times New Roman"/>
                <a:cs typeface="Times New Roman"/>
              </a:rPr>
              <a:t> </a:t>
            </a:r>
            <a:r>
              <a:rPr dirty="0" smtClean="0" sz="2000" spc="40">
                <a:latin typeface="Symbol"/>
                <a:cs typeface="Symbol"/>
              </a:rPr>
              <a:t></a:t>
            </a:r>
            <a:r>
              <a:rPr dirty="0" smtClean="0" sz="2000" spc="60">
                <a:latin typeface="Times New Roman"/>
                <a:cs typeface="Times New Roman"/>
              </a:rPr>
              <a:t> </a:t>
            </a:r>
            <a:r>
              <a:rPr dirty="0" smtClean="0" sz="2000" spc="45" i="1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878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5"/>
              </a:spcBef>
            </a:pPr>
            <a:endParaRPr sz="1200"/>
          </a:p>
          <a:p>
            <a:pPr marL="30480" marR="34607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C(s)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ten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003166"/>
            <a:ext cx="48196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He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6894830"/>
            <a:ext cx="5021580" cy="10363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</a:pPr>
            <a:r>
              <a:rPr dirty="0" smtClean="0" sz="1400" spc="5" i="1">
                <a:latin typeface="Times New Roman"/>
                <a:cs typeface="Times New Roman"/>
              </a:rPr>
              <a:t>3</a:t>
            </a:r>
            <a:r>
              <a:rPr dirty="0" smtClean="0" sz="1400" spc="0" i="1">
                <a:latin typeface="Times New Roman"/>
                <a:cs typeface="Times New Roman"/>
              </a:rPr>
              <a:t>- </a:t>
            </a:r>
            <a:r>
              <a:rPr dirty="0" smtClean="0" sz="1400" spc="-8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two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poles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ζ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225"/>
              </a:spcBef>
            </a:pPr>
            <a:r>
              <a:rPr dirty="0" smtClean="0" sz="1400">
                <a:latin typeface="Cambria Math"/>
                <a:cs typeface="Cambria Math"/>
              </a:rPr>
              <a:t>𝑠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𝑠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±</a:t>
            </a:r>
            <a:r>
              <a:rPr dirty="0" smtClean="0" sz="1400" spc="0">
                <a:latin typeface="Cambria Math"/>
                <a:cs typeface="Cambria Math"/>
              </a:rPr>
              <a:t>𝑗𝑤</a:t>
            </a:r>
            <a:r>
              <a:rPr dirty="0" smtClean="0" baseline="-16666" sz="1500" spc="-15">
                <a:latin typeface="Cambria Math"/>
                <a:cs typeface="Cambria Math"/>
              </a:rPr>
              <a:t>𝑛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60"/>
              </a:spcBef>
            </a:pPr>
            <a:endParaRPr sz="1200"/>
          </a:p>
          <a:p>
            <a:pPr marL="12700" marR="904875" indent="43815">
              <a:lnSpc>
                <a:spcPts val="163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c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 </a:t>
            </a:r>
            <a:r>
              <a:rPr dirty="0" smtClean="0" sz="1400" spc="0">
                <a:latin typeface="Cambria Math"/>
                <a:cs typeface="Cambria Math"/>
              </a:rPr>
              <a:t>ζ</a:t>
            </a:r>
            <a:r>
              <a:rPr dirty="0" smtClean="0" sz="1400" spc="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640" y="1481327"/>
            <a:ext cx="3519297" cy="1063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48640" y="2707297"/>
            <a:ext cx="2814955" cy="11429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8640" y="7925561"/>
            <a:ext cx="2604135" cy="4425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937125" y="7185025"/>
            <a:ext cx="2579370" cy="14268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179830" y="4015740"/>
            <a:ext cx="4578350" cy="12211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04850" y="5831840"/>
            <a:ext cx="3677285" cy="7835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5940" y="4762372"/>
            <a:ext cx="6433185" cy="856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88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41414" y="9261856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10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043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1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4.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ly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hen 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has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 e</a:t>
            </a:r>
            <a:r>
              <a:rPr dirty="0" smtClean="0" sz="1400" spc="-15" b="1">
                <a:latin typeface="Times New Roman"/>
                <a:cs typeface="Times New Roman"/>
              </a:rPr>
              <a:t>q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 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𝛇</a:t>
            </a:r>
            <a:r>
              <a:rPr dirty="0" smtClean="0" sz="1400" spc="0" b="1">
                <a:latin typeface="Times New Roman"/>
                <a:cs typeface="Times New Roman"/>
              </a:rPr>
              <a:t>= 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R(s)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/s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(s)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292857"/>
            <a:ext cx="37160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175634"/>
            <a:ext cx="63887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6481826"/>
            <a:ext cx="6467475" cy="1328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07061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Ti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pe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fi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  <a:tabLst>
                <a:tab pos="6267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&lt;	</a:t>
            </a:r>
            <a:r>
              <a:rPr dirty="0" smtClean="0" sz="1400" spc="0">
                <a:latin typeface="Cambria Math"/>
                <a:cs typeface="Cambria Math"/>
              </a:rPr>
              <a:t>𝛇</a:t>
            </a:r>
            <a:r>
              <a:rPr dirty="0" smtClean="0" sz="1400" spc="0">
                <a:latin typeface="Times New Roman"/>
                <a:cs typeface="Times New Roman"/>
              </a:rPr>
              <a:t>&lt;1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ω</a:t>
            </a:r>
            <a:r>
              <a:rPr dirty="0" smtClean="0" baseline="-12345" sz="1350" spc="0">
                <a:latin typeface="Times New Roman"/>
                <a:cs typeface="Times New Roman"/>
              </a:rPr>
              <a:t>n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">
                <a:latin typeface="Times New Roman"/>
                <a:cs typeface="Times New Roman"/>
              </a:rPr>
              <a:t>2</a:t>
            </a:r>
            <a:r>
              <a:rPr dirty="0" smtClean="0" baseline="40123" sz="1350" spc="7">
                <a:latin typeface="Times New Roman"/>
                <a:cs typeface="Times New Roman"/>
              </a:rPr>
              <a:t>n</a:t>
            </a:r>
            <a:r>
              <a:rPr dirty="0" smtClean="0" baseline="40123" sz="1350" spc="0">
                <a:latin typeface="Times New Roman"/>
                <a:cs typeface="Times New Roman"/>
              </a:rPr>
              <a:t>d </a:t>
            </a:r>
            <a:r>
              <a:rPr dirty="0" smtClean="0" baseline="40123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unit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8640" y="2671572"/>
            <a:ext cx="3285490" cy="3594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257800" y="1430019"/>
            <a:ext cx="2044065" cy="1430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501775" y="1684654"/>
            <a:ext cx="1600200" cy="5880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390650" y="3552190"/>
            <a:ext cx="4447540" cy="27755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48640" y="1277111"/>
            <a:ext cx="5525770" cy="3434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46430" y="1293494"/>
            <a:ext cx="5655945" cy="1756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04850" y="3651250"/>
            <a:ext cx="5675630" cy="2311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04850" y="6356350"/>
            <a:ext cx="5616575" cy="13906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979169" y="7824469"/>
            <a:ext cx="1932939" cy="7899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448050" y="8053705"/>
            <a:ext cx="2292350" cy="6134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315994" y="3383663"/>
            <a:ext cx="118322" cy="0"/>
          </a:xfrm>
          <a:custGeom>
            <a:avLst/>
            <a:gdLst/>
            <a:ahLst/>
            <a:cxnLst/>
            <a:rect l="l" t="t" r="r" b="b"/>
            <a:pathLst>
              <a:path w="118322" h="0">
                <a:moveTo>
                  <a:pt x="0" y="0"/>
                </a:moveTo>
                <a:lnTo>
                  <a:pt x="118322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64368" y="3269368"/>
            <a:ext cx="1181735" cy="314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305"/>
              </a:lnSpc>
            </a:pPr>
            <a:r>
              <a:rPr dirty="0" smtClean="0" sz="1200" spc="-75" i="1">
                <a:latin typeface="Times New Roman"/>
                <a:cs typeface="Times New Roman"/>
              </a:rPr>
              <a:t>L</a:t>
            </a:r>
            <a:r>
              <a:rPr dirty="0" smtClean="0" sz="1200" spc="-75">
                <a:latin typeface="Times New Roman"/>
                <a:cs typeface="Times New Roman"/>
              </a:rPr>
              <a:t>{</a:t>
            </a:r>
            <a:r>
              <a:rPr dirty="0" smtClean="0" sz="1200" spc="50" i="1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75" i="1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10">
                <a:latin typeface="Times New Roman"/>
                <a:cs typeface="Times New Roman"/>
              </a:rPr>
              <a:t>}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Symbol"/>
                <a:cs typeface="Symbol"/>
              </a:rPr>
              <a:t>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5" i="1">
                <a:latin typeface="Times New Roman"/>
                <a:cs typeface="Times New Roman"/>
              </a:rPr>
              <a:t>U</a:t>
            </a:r>
            <a:r>
              <a:rPr dirty="0" smtClean="0" sz="1200" spc="-155" i="1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(</a:t>
            </a:r>
            <a:r>
              <a:rPr dirty="0" smtClean="0" sz="1200" spc="30" i="1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Symbol"/>
                <a:cs typeface="Symbol"/>
              </a:rPr>
              <a:t>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baseline="34722" sz="1800" spc="15" i="1">
                <a:latin typeface="Times New Roman"/>
                <a:cs typeface="Times New Roman"/>
              </a:rPr>
              <a:t>A</a:t>
            </a:r>
            <a:endParaRPr baseline="34722" sz="1800">
              <a:latin typeface="Times New Roman"/>
              <a:cs typeface="Times New Roman"/>
            </a:endParaRPr>
          </a:p>
          <a:p>
            <a:pPr algn="r" marR="34290">
              <a:lnSpc>
                <a:spcPts val="1070"/>
              </a:lnSpc>
            </a:pPr>
            <a:r>
              <a:rPr dirty="0" smtClean="0" sz="1200" spc="10" i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48941" y="6061462"/>
            <a:ext cx="186988" cy="0"/>
          </a:xfrm>
          <a:custGeom>
            <a:avLst/>
            <a:gdLst/>
            <a:ahLst/>
            <a:cxnLst/>
            <a:rect l="l" t="t" r="r" b="b"/>
            <a:pathLst>
              <a:path w="186988" h="0">
                <a:moveTo>
                  <a:pt x="0" y="0"/>
                </a:moveTo>
                <a:lnTo>
                  <a:pt x="186988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251884" y="5850848"/>
            <a:ext cx="17589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3815">
              <a:lnSpc>
                <a:spcPct val="100000"/>
              </a:lnSpc>
            </a:pPr>
            <a:r>
              <a:rPr dirty="0" smtClean="0" sz="1200" spc="195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160"/>
              </a:lnSpc>
            </a:pPr>
            <a:r>
              <a:rPr dirty="0" smtClean="0" baseline="-25462" sz="1800" spc="330" i="1">
                <a:latin typeface="Times New Roman"/>
                <a:cs typeface="Times New Roman"/>
              </a:rPr>
              <a:t>s</a:t>
            </a:r>
            <a:r>
              <a:rPr dirty="0" smtClean="0" sz="700" spc="9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2747" y="5947167"/>
            <a:ext cx="12446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75" i="1">
                <a:latin typeface="Times New Roman"/>
                <a:cs typeface="Times New Roman"/>
              </a:rPr>
              <a:t>L</a:t>
            </a:r>
            <a:r>
              <a:rPr dirty="0" smtClean="0" sz="1200" spc="100">
                <a:latin typeface="Times New Roman"/>
                <a:cs typeface="Times New Roman"/>
              </a:rPr>
              <a:t>{</a:t>
            </a:r>
            <a:r>
              <a:rPr dirty="0" smtClean="0" sz="1200" spc="204" i="1">
                <a:latin typeface="Times New Roman"/>
                <a:cs typeface="Times New Roman"/>
              </a:rPr>
              <a:t>r</a:t>
            </a:r>
            <a:r>
              <a:rPr dirty="0" smtClean="0" sz="1200" spc="85">
                <a:latin typeface="Times New Roman"/>
                <a:cs typeface="Times New Roman"/>
              </a:rPr>
              <a:t>(</a:t>
            </a:r>
            <a:r>
              <a:rPr dirty="0" smtClean="0" sz="1200" spc="175" i="1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)</a:t>
            </a:r>
            <a:r>
              <a:rPr dirty="0" smtClean="0" sz="1200" spc="155">
                <a:latin typeface="Times New Roman"/>
                <a:cs typeface="Times New Roman"/>
              </a:rPr>
              <a:t>}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75">
                <a:latin typeface="Symbol"/>
                <a:cs typeface="Symbol"/>
              </a:rPr>
              <a:t>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215" i="1">
                <a:latin typeface="Times New Roman"/>
                <a:cs typeface="Times New Roman"/>
              </a:rPr>
              <a:t>R</a:t>
            </a:r>
            <a:r>
              <a:rPr dirty="0" smtClean="0" sz="1200" spc="155">
                <a:latin typeface="Times New Roman"/>
                <a:cs typeface="Times New Roman"/>
              </a:rPr>
              <a:t>(</a:t>
            </a:r>
            <a:r>
              <a:rPr dirty="0" smtClean="0" sz="1200" spc="160" i="1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)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75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639375" y="8942458"/>
            <a:ext cx="277934" cy="0"/>
          </a:xfrm>
          <a:custGeom>
            <a:avLst/>
            <a:gdLst/>
            <a:ahLst/>
            <a:cxnLst/>
            <a:rect l="l" t="t" r="r" b="b"/>
            <a:pathLst>
              <a:path w="277934" h="0">
                <a:moveTo>
                  <a:pt x="0" y="0"/>
                </a:moveTo>
                <a:lnTo>
                  <a:pt x="277934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663099" y="8878875"/>
            <a:ext cx="22225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462" sz="1800" spc="390" i="1">
                <a:latin typeface="Times New Roman"/>
                <a:cs typeface="Times New Roman"/>
              </a:rPr>
              <a:t>S</a:t>
            </a:r>
            <a:r>
              <a:rPr dirty="0" smtClean="0" baseline="-25462" sz="1800" spc="-195" i="1">
                <a:latin typeface="Times New Roman"/>
                <a:cs typeface="Times New Roman"/>
              </a:rPr>
              <a:t> </a:t>
            </a:r>
            <a:r>
              <a:rPr dirty="0" smtClean="0" sz="700" spc="15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48300" y="8828161"/>
            <a:ext cx="17811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70" i="1">
                <a:latin typeface="Times New Roman"/>
                <a:cs typeface="Times New Roman"/>
              </a:rPr>
              <a:t>L</a:t>
            </a:r>
            <a:r>
              <a:rPr dirty="0" smtClean="0" sz="1200" spc="250">
                <a:latin typeface="Times New Roman"/>
                <a:cs typeface="Times New Roman"/>
              </a:rPr>
              <a:t>{</a:t>
            </a:r>
            <a:r>
              <a:rPr dirty="0" smtClean="0" sz="1200" spc="-155">
                <a:latin typeface="Times New Roman"/>
                <a:cs typeface="Times New Roman"/>
              </a:rPr>
              <a:t> </a:t>
            </a:r>
            <a:r>
              <a:rPr dirty="0" smtClean="0" sz="1200" spc="290" i="1">
                <a:latin typeface="Times New Roman"/>
                <a:cs typeface="Times New Roman"/>
              </a:rPr>
              <a:t>p</a:t>
            </a:r>
            <a:r>
              <a:rPr dirty="0" smtClean="0" sz="1200" spc="150">
                <a:latin typeface="Times New Roman"/>
                <a:cs typeface="Times New Roman"/>
              </a:rPr>
              <a:t>(</a:t>
            </a:r>
            <a:r>
              <a:rPr dirty="0" smtClean="0" sz="1200" spc="245" i="1">
                <a:latin typeface="Times New Roman"/>
                <a:cs typeface="Times New Roman"/>
              </a:rPr>
              <a:t>t</a:t>
            </a:r>
            <a:r>
              <a:rPr dirty="0" smtClean="0" sz="1200" spc="160">
                <a:latin typeface="Times New Roman"/>
                <a:cs typeface="Times New Roman"/>
              </a:rPr>
              <a:t>)</a:t>
            </a:r>
            <a:r>
              <a:rPr dirty="0" smtClean="0" sz="1200" spc="250">
                <a:latin typeface="Times New Roman"/>
                <a:cs typeface="Times New Roman"/>
              </a:rPr>
              <a:t>}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285">
                <a:latin typeface="Symbol"/>
                <a:cs typeface="Symbol"/>
              </a:rPr>
              <a:t>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345" i="1">
                <a:latin typeface="Times New Roman"/>
                <a:cs typeface="Times New Roman"/>
              </a:rPr>
              <a:t>P</a:t>
            </a:r>
            <a:r>
              <a:rPr dirty="0" smtClean="0" sz="1200" spc="229">
                <a:latin typeface="Times New Roman"/>
                <a:cs typeface="Times New Roman"/>
              </a:rPr>
              <a:t>(</a:t>
            </a:r>
            <a:r>
              <a:rPr dirty="0" smtClean="0" sz="1200" spc="245" i="1">
                <a:latin typeface="Times New Roman"/>
                <a:cs typeface="Times New Roman"/>
              </a:rPr>
              <a:t>s</a:t>
            </a:r>
            <a:r>
              <a:rPr dirty="0" smtClean="0" sz="1200" spc="175">
                <a:latin typeface="Times New Roman"/>
                <a:cs typeface="Times New Roman"/>
              </a:rPr>
              <a:t>)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285">
                <a:latin typeface="Symbol"/>
                <a:cs typeface="Symbol"/>
              </a:rPr>
              <a:t></a:t>
            </a:r>
            <a:r>
              <a:rPr dirty="0" smtClean="0" sz="1200" spc="285">
                <a:latin typeface="Times New Roman"/>
                <a:cs typeface="Times New Roman"/>
              </a:rPr>
              <a:t>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baseline="34722" sz="1800" spc="390">
                <a:latin typeface="Times New Roman"/>
                <a:cs typeface="Times New Roman"/>
              </a:rPr>
              <a:t>2</a:t>
            </a:r>
            <a:r>
              <a:rPr dirty="0" smtClean="0" baseline="34722" sz="1800" spc="-240">
                <a:latin typeface="Times New Roman"/>
                <a:cs typeface="Times New Roman"/>
              </a:rPr>
              <a:t> </a:t>
            </a:r>
            <a:r>
              <a:rPr dirty="0" smtClean="0" baseline="34722" sz="1800" spc="480" i="1">
                <a:latin typeface="Times New Roman"/>
                <a:cs typeface="Times New Roman"/>
              </a:rPr>
              <a:t>A</a:t>
            </a:r>
            <a:endParaRPr baseline="34722"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1264157"/>
            <a:ext cx="27235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po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se of 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2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3269" y="1746885"/>
            <a:ext cx="6002020" cy="2867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92150" y="4893945"/>
            <a:ext cx="5989320" cy="28282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602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spc="-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en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259079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Tra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ent 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nse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baseline="40123" sz="1350" spc="-7" b="1">
                <a:latin typeface="Times New Roman"/>
                <a:cs typeface="Times New Roman"/>
              </a:rPr>
              <a:t>s</a:t>
            </a:r>
            <a:r>
              <a:rPr dirty="0" smtClean="0" baseline="40123" sz="1350" spc="0" b="1">
                <a:latin typeface="Times New Roman"/>
                <a:cs typeface="Times New Roman"/>
              </a:rPr>
              <a:t>t </a:t>
            </a:r>
            <a:r>
              <a:rPr dirty="0" smtClean="0" baseline="40123" sz="1350" spc="-157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der </a:t>
            </a:r>
            <a:r>
              <a:rPr dirty="0" smtClean="0" sz="1400" spc="-2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30480" marR="33020" indent="1320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-l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a).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ock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ram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in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ut-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3134" y="2597657"/>
            <a:ext cx="3683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339460"/>
            <a:ext cx="6407785" cy="1423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93115">
              <a:lnSpc>
                <a:spcPct val="100000"/>
              </a:lnSpc>
              <a:tabLst>
                <a:tab pos="4159885" algn="l"/>
              </a:tabLst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10" b="1">
                <a:latin typeface="Times New Roman"/>
                <a:cs typeface="Times New Roman"/>
              </a:rPr>
              <a:t>4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(a) </a:t>
            </a:r>
            <a:r>
              <a:rPr dirty="0" smtClean="0" sz="1200" spc="-1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lock 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rst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m;	</a:t>
            </a:r>
            <a:r>
              <a:rPr dirty="0" smtClean="0" sz="1200" spc="0">
                <a:latin typeface="Times New Roman"/>
                <a:cs typeface="Times New Roman"/>
              </a:rPr>
              <a:t>(b)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block dia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ze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initi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assu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379095" indent="228600">
              <a:lnSpc>
                <a:spcPts val="162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nit-Step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nse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rder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s. </a:t>
            </a:r>
            <a:r>
              <a:rPr dirty="0" smtClean="0" sz="1400" spc="0">
                <a:latin typeface="Times New Roman"/>
                <a:cs typeface="Times New Roman"/>
              </a:rPr>
              <a:t>Since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obt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7827517"/>
            <a:ext cx="4749165" cy="949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C(s)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2"/>
              </a:spcBef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83310" y="3810634"/>
            <a:ext cx="5655945" cy="15151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885950" y="2428875"/>
            <a:ext cx="1502410" cy="561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97230" y="6994525"/>
            <a:ext cx="1665605" cy="5029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67055" y="8325484"/>
            <a:ext cx="3172460" cy="5486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3855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ctr" marL="46037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.3)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1"/>
              </a:spcBef>
            </a:pPr>
            <a:endParaRPr sz="1200"/>
          </a:p>
          <a:p>
            <a:pPr algn="just" marL="30480" marR="27940" indent="176530">
              <a:lnSpc>
                <a:spcPct val="96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1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c(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 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of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ch an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ve c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 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0">
                <a:latin typeface="Times New Roman"/>
                <a:cs typeface="Times New Roman"/>
              </a:rPr>
              <a:t> c(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63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2%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substi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0" b="1" i="1">
                <a:latin typeface="Times New Roman"/>
                <a:cs typeface="Times New Roman"/>
              </a:rPr>
              <a:t>t </a:t>
            </a:r>
            <a:r>
              <a:rPr dirty="0" smtClean="0" sz="1400" spc="0">
                <a:latin typeface="Arial"/>
                <a:cs typeface="Arial"/>
              </a:rPr>
              <a:t>=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5"/>
              </a:spcBef>
            </a:pPr>
            <a:endParaRPr sz="550"/>
          </a:p>
          <a:p>
            <a:pPr marL="213360"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2"/>
              </a:spcBef>
            </a:pPr>
            <a:endParaRPr sz="550"/>
          </a:p>
          <a:p>
            <a:pPr algn="just" marL="488315" marR="32384" indent="-229235">
              <a:lnSpc>
                <a:spcPts val="1610"/>
              </a:lnSpc>
              <a:buFont typeface="Wingdings"/>
              <a:buChar char="❒"/>
              <a:tabLst>
                <a:tab pos="48831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 </a:t>
            </a:r>
            <a:r>
              <a:rPr dirty="0" smtClean="0" sz="1400" spc="-13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, </a:t>
            </a:r>
            <a:r>
              <a:rPr dirty="0" smtClean="0" sz="1400" spc="-13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tic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/T.</a:t>
            </a:r>
            <a:endParaRPr sz="1400">
              <a:latin typeface="Times New Roman"/>
              <a:cs typeface="Times New Roman"/>
            </a:endParaRPr>
          </a:p>
          <a:p>
            <a:pPr algn="just" marL="30480" marR="29845" indent="176530">
              <a:lnSpc>
                <a:spcPts val="161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 cu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(t)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4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3)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shown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1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0">
                <a:latin typeface="Times New Roman"/>
                <a:cs typeface="Times New Roman"/>
              </a:rPr>
              <a:t> 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63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2%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86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5%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5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3T,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4T,</a:t>
            </a:r>
            <a:r>
              <a:rPr dirty="0" smtClean="0" sz="1400" spc="4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5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,</a:t>
            </a:r>
            <a:r>
              <a:rPr dirty="0" smtClean="0" sz="1400" spc="4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3048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rea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98.2%,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99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2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7025385"/>
            <a:ext cx="6291580" cy="983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24050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2 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36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nit-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po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of </a:t>
            </a:r>
            <a:r>
              <a:rPr dirty="0" smtClean="0" sz="1400" spc="-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rder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2413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s2,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obt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(a)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8633967"/>
            <a:ext cx="30505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C(s)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640" y="1337944"/>
            <a:ext cx="2573020" cy="21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560830" y="4427220"/>
            <a:ext cx="4427855" cy="2533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560194" y="8189594"/>
            <a:ext cx="1266825" cy="4508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3544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algn="r" marR="365125">
              <a:lnSpc>
                <a:spcPct val="100000"/>
              </a:lnSpc>
            </a:pPr>
            <a:r>
              <a:rPr dirty="0" smtClean="0" sz="1400" spc="-10">
                <a:latin typeface="Calibri"/>
                <a:cs typeface="Calibri"/>
              </a:rPr>
              <a:t>(</a:t>
            </a:r>
            <a:r>
              <a:rPr dirty="0" smtClean="0" sz="1400" spc="0">
                <a:latin typeface="Calibri"/>
                <a:cs typeface="Calibri"/>
              </a:rPr>
              <a:t>4.4)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2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4),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17242"/>
            <a:ext cx="196468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190110"/>
            <a:ext cx="6591934" cy="930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083310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4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algn="r" marR="923290">
              <a:lnSpc>
                <a:spcPts val="1370"/>
              </a:lnSpc>
            </a:pPr>
            <a:r>
              <a:rPr dirty="0" smtClean="0" sz="1200">
                <a:latin typeface="Times New Roman"/>
                <a:cs typeface="Times New Roman"/>
              </a:rPr>
              <a:t>Unit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12700">
              <a:lnSpc>
                <a:spcPts val="1664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-3.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5"/>
              </a:lnSpc>
            </a:pPr>
            <a:r>
              <a:rPr dirty="0" smtClean="0" sz="1400" i="1">
                <a:latin typeface="Times New Roman"/>
                <a:cs typeface="Times New Roman"/>
              </a:rPr>
              <a:t>e</a:t>
            </a:r>
            <a:r>
              <a:rPr dirty="0" smtClean="0" baseline="40123" sz="1350">
                <a:latin typeface="Times New Roman"/>
                <a:cs typeface="Times New Roman"/>
              </a:rPr>
              <a:t>-t/T </a:t>
            </a:r>
            <a:r>
              <a:rPr dirty="0" smtClean="0" baseline="40123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e(</a:t>
            </a:r>
            <a:r>
              <a:rPr dirty="0" smtClean="0" sz="1400" spc="5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5858128"/>
            <a:ext cx="6259830" cy="789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Calibri"/>
                <a:cs typeface="Calibri"/>
              </a:rPr>
              <a:t>c.  </a:t>
            </a:r>
            <a:r>
              <a:rPr dirty="0" smtClean="0" sz="1400" spc="-114" b="1">
                <a:latin typeface="Calibri"/>
                <a:cs typeface="Calibri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nit-I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se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nse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-Or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er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/>
          </a:p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(s)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-l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a)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7556245"/>
            <a:ext cx="39027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4</a:t>
            </a:r>
            <a:r>
              <a:rPr dirty="0" smtClean="0" sz="1400" spc="0" i="1">
                <a:latin typeface="Times New Roman"/>
                <a:cs typeface="Times New Roman"/>
              </a:rPr>
              <a:t>-</a:t>
            </a:r>
            <a:r>
              <a:rPr dirty="0" smtClean="0" sz="1400" spc="-10" i="1">
                <a:latin typeface="Times New Roman"/>
                <a:cs typeface="Times New Roman"/>
              </a:rPr>
              <a:t>5</a:t>
            </a:r>
            <a:r>
              <a:rPr dirty="0" smtClean="0" sz="1400" spc="0" i="1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8643111"/>
            <a:ext cx="49180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88914" y="8700261"/>
            <a:ext cx="55816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5" b="1">
                <a:latin typeface="Times New Roman"/>
                <a:cs typeface="Times New Roman"/>
              </a:rPr>
              <a:t>F</a:t>
            </a:r>
            <a:r>
              <a:rPr dirty="0" smtClean="0" sz="950" spc="-5" b="1">
                <a:latin typeface="Times New Roman"/>
                <a:cs typeface="Times New Roman"/>
              </a:rPr>
              <a:t>i</a:t>
            </a:r>
            <a:r>
              <a:rPr dirty="0" smtClean="0" sz="950" spc="0" b="1">
                <a:latin typeface="Times New Roman"/>
                <a:cs typeface="Times New Roman"/>
              </a:rPr>
              <a:t>g</a:t>
            </a:r>
            <a:r>
              <a:rPr dirty="0" smtClean="0" sz="950" spc="-5" b="1">
                <a:latin typeface="Times New Roman"/>
                <a:cs typeface="Times New Roman"/>
              </a:rPr>
              <a:t>ure</a:t>
            </a:r>
            <a:r>
              <a:rPr dirty="0" smtClean="0" sz="950" spc="-5" b="1">
                <a:latin typeface="Times New Roman"/>
                <a:cs typeface="Times New Roman"/>
              </a:rPr>
              <a:t> </a:t>
            </a:r>
            <a:r>
              <a:rPr dirty="0" smtClean="0" sz="950" spc="0" b="1">
                <a:latin typeface="Times New Roman"/>
                <a:cs typeface="Times New Roman"/>
              </a:rPr>
              <a:t>4</a:t>
            </a:r>
            <a:r>
              <a:rPr dirty="0" smtClean="0" sz="950" spc="-10" b="1">
                <a:latin typeface="Times New Roman"/>
                <a:cs typeface="Times New Roman"/>
              </a:rPr>
              <a:t>-</a:t>
            </a:r>
            <a:r>
              <a:rPr dirty="0" smtClean="0" sz="950" spc="-5" b="1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95300" y="881380"/>
            <a:ext cx="1887855" cy="46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1958975"/>
            <a:ext cx="2534285" cy="2940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04850" y="2697479"/>
            <a:ext cx="1391285" cy="5226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186554" y="2174875"/>
            <a:ext cx="3141345" cy="16916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691004" y="5401945"/>
            <a:ext cx="809625" cy="346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808479" y="6733540"/>
            <a:ext cx="1103630" cy="3263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736725" y="7967980"/>
            <a:ext cx="1874520" cy="3790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956809" y="6791959"/>
            <a:ext cx="2592705" cy="16719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3297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SE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-5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STE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30480" marR="211454">
              <a:lnSpc>
                <a:spcPts val="1610"/>
              </a:lnSpc>
              <a:spcBef>
                <a:spcPts val="1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 </a:t>
            </a:r>
            <a:r>
              <a:rPr dirty="0" smtClean="0" sz="1400" spc="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an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of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d-o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 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Servo Sys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em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4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just" marL="30480" marR="2811145">
              <a:lnSpc>
                <a:spcPct val="1103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ller 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ose 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ain 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   By 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 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obtai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59"/>
              </a:spcBef>
            </a:pPr>
            <a:endParaRPr sz="1400"/>
          </a:p>
          <a:p>
            <a:pPr algn="r" marR="363855">
              <a:lnSpc>
                <a:spcPct val="100000"/>
              </a:lnSpc>
            </a:pPr>
            <a:r>
              <a:rPr dirty="0" smtClean="0" sz="1100" spc="5" b="1">
                <a:latin typeface="Times New Roman"/>
                <a:cs typeface="Times New Roman"/>
              </a:rPr>
              <a:t>F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gure </a:t>
            </a:r>
            <a:r>
              <a:rPr dirty="0" smtClean="0" sz="1100" spc="-10" b="1">
                <a:latin typeface="Times New Roman"/>
                <a:cs typeface="Times New Roman"/>
              </a:rPr>
              <a:t>4</a:t>
            </a:r>
            <a:r>
              <a:rPr dirty="0" smtClean="0" sz="1100" spc="0" b="1">
                <a:latin typeface="Times New Roman"/>
                <a:cs typeface="Times New Roman"/>
              </a:rPr>
              <a:t>-5 S</a:t>
            </a:r>
            <a:r>
              <a:rPr dirty="0" smtClean="0" sz="1100" spc="-15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rvo </a:t>
            </a:r>
            <a:r>
              <a:rPr dirty="0" smtClean="0" sz="1100" spc="-10" b="1">
                <a:latin typeface="Times New Roman"/>
                <a:cs typeface="Times New Roman"/>
              </a:rPr>
              <a:t>s</a:t>
            </a:r>
            <a:r>
              <a:rPr dirty="0" smtClean="0" sz="1100" spc="0" b="1">
                <a:latin typeface="Times New Roman"/>
                <a:cs typeface="Times New Roman"/>
              </a:rPr>
              <a:t>ys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em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2"/>
              </a:spcBef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(s)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T(s)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474590"/>
            <a:ext cx="6456045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564504"/>
            <a:ext cx="6550659" cy="825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marR="12700" indent="-229235">
              <a:lnSpc>
                <a:spcPts val="1610"/>
              </a:lnSpc>
              <a:buFont typeface="Wingdings"/>
              <a:buChar char="❒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rew</a:t>
            </a:r>
            <a:r>
              <a:rPr dirty="0" smtClean="0" sz="1400" spc="-2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7635493"/>
            <a:ext cx="6633845" cy="429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baseline="40123" sz="1350" spc="0" i="1">
                <a:latin typeface="Times New Roman"/>
                <a:cs typeface="Times New Roman"/>
              </a:rPr>
              <a:t>2 </a:t>
            </a:r>
            <a:r>
              <a:rPr dirty="0" smtClean="0" baseline="40123" sz="1350" spc="-15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-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4</a:t>
            </a:r>
            <a:r>
              <a:rPr dirty="0" smtClean="0" sz="1400" spc="0" i="1">
                <a:latin typeface="Times New Roman"/>
                <a:cs typeface="Times New Roman"/>
              </a:rPr>
              <a:t>JK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&lt;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 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baseline="40123" sz="1350" spc="0">
                <a:latin typeface="Times New Roman"/>
                <a:cs typeface="Times New Roman"/>
              </a:rPr>
              <a:t>2 </a:t>
            </a:r>
            <a:r>
              <a:rPr dirty="0" smtClean="0" baseline="40123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-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JK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≥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0.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8640" y="1732788"/>
            <a:ext cx="960119" cy="26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8640" y="3067811"/>
            <a:ext cx="1750695" cy="287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3898772"/>
            <a:ext cx="1332230" cy="4114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48640" y="4884420"/>
            <a:ext cx="3239770" cy="476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005839" y="6588252"/>
            <a:ext cx="4277995" cy="855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593850" y="8421623"/>
            <a:ext cx="2668778" cy="5739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558665" y="1997710"/>
            <a:ext cx="2618740" cy="10642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674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15073" y="288404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2463545"/>
            <a:ext cx="6675120" cy="1327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𝜎→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he da</a:t>
            </a:r>
            <a:r>
              <a:rPr dirty="0" smtClean="0" baseline="1984" sz="2100" spc="-37">
                <a:latin typeface="Times New Roman"/>
                <a:cs typeface="Times New Roman"/>
              </a:rPr>
              <a:t>m</a:t>
            </a:r>
            <a:r>
              <a:rPr dirty="0" smtClean="0" baseline="1984" sz="2100" spc="0">
                <a:latin typeface="Times New Roman"/>
                <a:cs typeface="Times New Roman"/>
              </a:rPr>
              <a:t>pi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g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r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t</a:t>
            </a:r>
            <a:r>
              <a:rPr dirty="0" smtClean="0" baseline="1984" sz="2100" spc="-15">
                <a:latin typeface="Times New Roman"/>
                <a:cs typeface="Times New Roman"/>
              </a:rPr>
              <a:t>i</a:t>
            </a:r>
            <a:r>
              <a:rPr dirty="0" smtClean="0" baseline="1984" sz="2100" spc="0">
                <a:latin typeface="Times New Roman"/>
                <a:cs typeface="Times New Roman"/>
              </a:rPr>
              <a:t>o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is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the </a:t>
            </a:r>
            <a:r>
              <a:rPr dirty="0" smtClean="0" baseline="1984" sz="2100" spc="-22">
                <a:latin typeface="Times New Roman"/>
                <a:cs typeface="Times New Roman"/>
              </a:rPr>
              <a:t>r</a:t>
            </a:r>
            <a:r>
              <a:rPr dirty="0" smtClean="0" baseline="1984" sz="2100" spc="0">
                <a:latin typeface="Times New Roman"/>
                <a:cs typeface="Times New Roman"/>
              </a:rPr>
              <a:t>a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io</a:t>
            </a:r>
            <a:r>
              <a:rPr dirty="0" smtClean="0" baseline="1984" sz="2100" spc="-3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𝜻</a:t>
            </a:r>
            <a:r>
              <a:rPr dirty="0" smtClean="0" baseline="1984" sz="2100" spc="0">
                <a:latin typeface="Times New Roman"/>
                <a:cs typeface="Times New Roman"/>
              </a:rPr>
              <a:t>of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the 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c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u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l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da</a:t>
            </a:r>
            <a:r>
              <a:rPr dirty="0" smtClean="0" baseline="1984" sz="2100" spc="-37">
                <a:latin typeface="Times New Roman"/>
                <a:cs typeface="Times New Roman"/>
              </a:rPr>
              <a:t>m</a:t>
            </a:r>
            <a:r>
              <a:rPr dirty="0" smtClean="0" baseline="1984" sz="2100" spc="0">
                <a:latin typeface="Times New Roman"/>
                <a:cs typeface="Times New Roman"/>
              </a:rPr>
              <a:t>pi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g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B</a:t>
            </a:r>
            <a:r>
              <a:rPr dirty="0" smtClean="0" baseline="1984" sz="2100" spc="-15">
                <a:latin typeface="Times New Roman"/>
                <a:cs typeface="Times New Roman"/>
              </a:rPr>
              <a:t> 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o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he c</a:t>
            </a:r>
            <a:r>
              <a:rPr dirty="0" smtClean="0" baseline="1984" sz="2100" spc="-22">
                <a:latin typeface="Times New Roman"/>
                <a:cs typeface="Times New Roman"/>
              </a:rPr>
              <a:t>r</a:t>
            </a:r>
            <a:r>
              <a:rPr dirty="0" smtClean="0" baseline="1984" sz="2100" spc="0">
                <a:latin typeface="Times New Roman"/>
                <a:cs typeface="Times New Roman"/>
              </a:rPr>
              <a:t>i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ic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l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da</a:t>
            </a:r>
            <a:r>
              <a:rPr dirty="0" smtClean="0" baseline="1984" sz="2100" spc="-37">
                <a:latin typeface="Times New Roman"/>
                <a:cs typeface="Times New Roman"/>
              </a:rPr>
              <a:t>m</a:t>
            </a:r>
            <a:r>
              <a:rPr dirty="0" smtClean="0" baseline="1984" sz="2100" spc="0">
                <a:latin typeface="Times New Roman"/>
                <a:cs typeface="Times New Roman"/>
              </a:rPr>
              <a:t>pi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g</a:t>
            </a:r>
            <a:r>
              <a:rPr dirty="0" smtClean="0" baseline="1984" sz="2100" spc="44">
                <a:latin typeface="Times New Roman"/>
                <a:cs typeface="Times New Roman"/>
              </a:rPr>
              <a:t> </a:t>
            </a:r>
            <a:r>
              <a:rPr dirty="0" smtClean="0" baseline="1984" sz="2100" spc="-15" i="1">
                <a:latin typeface="Times New Roman"/>
                <a:cs typeface="Times New Roman"/>
              </a:rPr>
              <a:t>B</a:t>
            </a:r>
            <a:r>
              <a:rPr dirty="0" smtClean="0" baseline="-9259" sz="1350" spc="0" i="1">
                <a:latin typeface="Times New Roman"/>
                <a:cs typeface="Times New Roman"/>
              </a:rPr>
              <a:t>c </a:t>
            </a:r>
            <a:r>
              <a:rPr dirty="0" smtClean="0" baseline="-9259" sz="1350" spc="-165" i="1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Arial"/>
                <a:cs typeface="Arial"/>
              </a:rPr>
              <a:t>= </a:t>
            </a:r>
            <a:r>
              <a:rPr dirty="0" smtClean="0" baseline="1984" sz="2100" spc="-15">
                <a:latin typeface="Times New Roman"/>
                <a:cs typeface="Times New Roman"/>
              </a:rPr>
              <a:t>2</a:t>
            </a:r>
            <a:r>
              <a:rPr dirty="0" smtClean="0" sz="1400" spc="114">
                <a:latin typeface="Cambria Math"/>
                <a:cs typeface="Cambria Math"/>
              </a:rPr>
              <a:t>√</a:t>
            </a:r>
            <a:r>
              <a:rPr dirty="0" smtClean="0" baseline="1984" sz="2100" spc="172">
                <a:latin typeface="Cambria Math"/>
                <a:cs typeface="Cambria Math"/>
              </a:rPr>
              <a:t>��</a:t>
            </a:r>
            <a:r>
              <a:rPr dirty="0" smtClean="0" baseline="1984" sz="2100" spc="44">
                <a:latin typeface="Cambria Math"/>
                <a:cs typeface="Cambria Math"/>
              </a:rPr>
              <a:t> </a:t>
            </a:r>
            <a:r>
              <a:rPr dirty="0" smtClean="0" baseline="1984" sz="2100" spc="-15">
                <a:latin typeface="Times New Roman"/>
                <a:cs typeface="Times New Roman"/>
              </a:rPr>
              <a:t>or</a:t>
            </a:r>
            <a:endParaRPr baseline="1984"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"/>
              </a:spcBef>
            </a:pPr>
            <a:endParaRPr sz="10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𝜻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baseline="-12345" sz="1350" spc="0" b="1">
                <a:latin typeface="Times New Roman"/>
                <a:cs typeface="Times New Roman"/>
              </a:rPr>
              <a:t>n </a:t>
            </a:r>
            <a:r>
              <a:rPr dirty="0" smtClean="0" baseline="-12345" sz="1350" spc="-172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663343"/>
            <a:ext cx="6531609" cy="158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806700">
              <a:lnSpc>
                <a:spcPct val="1107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rm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0"/>
              </a:spcBef>
            </a:pPr>
            <a:endParaRPr sz="1300"/>
          </a:p>
          <a:p>
            <a:pPr algn="r" marR="12700">
              <a:lnSpc>
                <a:spcPct val="100000"/>
              </a:lnSpc>
            </a:pPr>
            <a:r>
              <a:rPr dirty="0" smtClean="0" sz="1000" spc="-5" b="1">
                <a:latin typeface="Times New Roman"/>
                <a:cs typeface="Times New Roman"/>
              </a:rPr>
              <a:t>Figure</a:t>
            </a:r>
            <a:r>
              <a:rPr dirty="0" smtClean="0" sz="1000" spc="5" b="1">
                <a:latin typeface="Times New Roman"/>
                <a:cs typeface="Times New Roman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4-6</a:t>
            </a:r>
            <a:r>
              <a:rPr dirty="0" smtClean="0" sz="900" spc="5" b="1" i="1">
                <a:latin typeface="Arial"/>
                <a:cs typeface="Arial"/>
              </a:rPr>
              <a:t> </a:t>
            </a:r>
            <a:r>
              <a:rPr dirty="0" smtClean="0" sz="950" spc="-5" b="1">
                <a:latin typeface="Times New Roman"/>
                <a:cs typeface="Times New Roman"/>
              </a:rPr>
              <a:t>Second</a:t>
            </a:r>
            <a:r>
              <a:rPr dirty="0" smtClean="0" sz="950" spc="-10" b="1">
                <a:latin typeface="Times New Roman"/>
                <a:cs typeface="Times New Roman"/>
              </a:rPr>
              <a:t>-</a:t>
            </a:r>
            <a:r>
              <a:rPr dirty="0" smtClean="0" sz="950" spc="-5" b="1">
                <a:latin typeface="Times New Roman"/>
                <a:cs typeface="Times New Roman"/>
              </a:rPr>
              <a:t>order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4"/>
              </a:spcBef>
            </a:pPr>
            <a:endParaRPr sz="1400"/>
          </a:p>
          <a:p>
            <a:pPr marL="4445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Ex: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ine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-da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ped 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atu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frequen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ping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257416"/>
            <a:ext cx="16103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se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rder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6994397"/>
            <a:ext cx="6592570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gener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baseline="40123" sz="1350" spc="-15">
                <a:latin typeface="Times New Roman"/>
                <a:cs typeface="Times New Roman"/>
              </a:rPr>
              <a:t>n</a:t>
            </a:r>
            <a:r>
              <a:rPr dirty="0" smtClean="0" baseline="40123" sz="1350" spc="0">
                <a:latin typeface="Times New Roman"/>
                <a:cs typeface="Times New Roman"/>
              </a:rPr>
              <a:t>d </a:t>
            </a:r>
            <a:r>
              <a:rPr dirty="0" smtClean="0" baseline="40123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8640" y="1149477"/>
            <a:ext cx="6745351" cy="11690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695825" y="3942079"/>
            <a:ext cx="2971800" cy="1260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94359" y="3902075"/>
            <a:ext cx="1789429" cy="4768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408080" y="6520341"/>
            <a:ext cx="296928" cy="0"/>
          </a:xfrm>
          <a:custGeom>
            <a:avLst/>
            <a:gdLst/>
            <a:ahLst/>
            <a:cxnLst/>
            <a:rect l="l" t="t" r="r" b="b"/>
            <a:pathLst>
              <a:path w="296928" h="0">
                <a:moveTo>
                  <a:pt x="0" y="0"/>
                </a:moveTo>
                <a:lnTo>
                  <a:pt x="296928" y="0"/>
                </a:lnTo>
              </a:path>
            </a:pathLst>
          </a:custGeom>
          <a:ln w="63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875697" y="6520341"/>
            <a:ext cx="641658" cy="0"/>
          </a:xfrm>
          <a:custGeom>
            <a:avLst/>
            <a:gdLst/>
            <a:ahLst/>
            <a:cxnLst/>
            <a:rect l="l" t="t" r="r" b="b"/>
            <a:pathLst>
              <a:path w="641658" h="0">
                <a:moveTo>
                  <a:pt x="0" y="0"/>
                </a:moveTo>
                <a:lnTo>
                  <a:pt x="641658" y="0"/>
                </a:lnTo>
              </a:path>
            </a:pathLst>
          </a:custGeom>
          <a:ln w="63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13153" y="6523979"/>
            <a:ext cx="11131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74980" algn="l"/>
              </a:tabLst>
            </a:pPr>
            <a:r>
              <a:rPr dirty="0" smtClean="0" sz="1200" spc="20" i="1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(</a:t>
            </a:r>
            <a:r>
              <a:rPr dirty="0" smtClean="0" sz="1200" spc="30" i="1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	</a:t>
            </a:r>
            <a:r>
              <a:rPr dirty="0" smtClean="0" sz="1200" spc="65" i="1">
                <a:latin typeface="Times New Roman"/>
                <a:cs typeface="Times New Roman"/>
              </a:rPr>
              <a:t>s</a:t>
            </a:r>
            <a:r>
              <a:rPr dirty="0" smtClean="0" baseline="43650" sz="1050" spc="0">
                <a:latin typeface="Times New Roman"/>
                <a:cs typeface="Times New Roman"/>
              </a:rPr>
              <a:t>2</a:t>
            </a:r>
            <a:r>
              <a:rPr dirty="0" smtClean="0" baseline="43650" sz="1050" spc="0">
                <a:latin typeface="Times New Roman"/>
                <a:cs typeface="Times New Roman"/>
              </a:rPr>
              <a:t> </a:t>
            </a:r>
            <a:r>
              <a:rPr dirty="0" smtClean="0" baseline="43650" sz="105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Symbol"/>
                <a:cs typeface="Symbol"/>
              </a:rPr>
              <a:t>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2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-80" i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Symbol"/>
                <a:cs typeface="Symbol"/>
              </a:rPr>
              <a:t>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00896" y="6311723"/>
            <a:ext cx="8509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60095" algn="l"/>
              </a:tabLst>
            </a:pPr>
            <a:r>
              <a:rPr dirty="0" smtClean="0" sz="1200" spc="65" i="1">
                <a:latin typeface="Times New Roman"/>
                <a:cs typeface="Times New Roman"/>
              </a:rPr>
              <a:t>C</a:t>
            </a:r>
            <a:r>
              <a:rPr dirty="0" smtClean="0" sz="1200" spc="40">
                <a:latin typeface="Times New Roman"/>
                <a:cs typeface="Times New Roman"/>
              </a:rPr>
              <a:t>(</a:t>
            </a:r>
            <a:r>
              <a:rPr dirty="0" smtClean="0" sz="1200" spc="30" i="1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	</a:t>
            </a:r>
            <a:r>
              <a:rPr dirty="0" smtClean="0" sz="1200" spc="5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37351" y="6406131"/>
            <a:ext cx="111125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81335" y="7718431"/>
            <a:ext cx="997412" cy="0"/>
          </a:xfrm>
          <a:custGeom>
            <a:avLst/>
            <a:gdLst/>
            <a:ahLst/>
            <a:cxnLst/>
            <a:rect l="l" t="t" r="r" b="b"/>
            <a:pathLst>
              <a:path w="997412" h="0">
                <a:moveTo>
                  <a:pt x="0" y="0"/>
                </a:moveTo>
                <a:lnTo>
                  <a:pt x="997412" y="0"/>
                </a:lnTo>
              </a:path>
            </a:pathLst>
          </a:custGeom>
          <a:ln w="67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83407" y="7729020"/>
            <a:ext cx="983615" cy="185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45" i="1">
                <a:latin typeface="Times New Roman"/>
                <a:cs typeface="Times New Roman"/>
              </a:rPr>
              <a:t>s</a:t>
            </a:r>
            <a:r>
              <a:rPr dirty="0" smtClean="0" sz="1050" spc="-170" i="1">
                <a:latin typeface="Times New Roman"/>
                <a:cs typeface="Times New Roman"/>
              </a:rPr>
              <a:t> </a:t>
            </a:r>
            <a:r>
              <a:rPr dirty="0" smtClean="0" baseline="37037" sz="1125" spc="44">
                <a:latin typeface="Times New Roman"/>
                <a:cs typeface="Times New Roman"/>
              </a:rPr>
              <a:t>2</a:t>
            </a:r>
            <a:r>
              <a:rPr dirty="0" smtClean="0" baseline="37037" sz="1125" spc="44">
                <a:latin typeface="Times New Roman"/>
                <a:cs typeface="Times New Roman"/>
              </a:rPr>
              <a:t> </a:t>
            </a:r>
            <a:r>
              <a:rPr dirty="0" smtClean="0" baseline="37037" sz="1125" spc="-22">
                <a:latin typeface="Times New Roman"/>
                <a:cs typeface="Times New Roman"/>
              </a:rPr>
              <a:t> </a:t>
            </a:r>
            <a:r>
              <a:rPr dirty="0" smtClean="0" sz="1050" spc="60">
                <a:latin typeface="Symbol"/>
                <a:cs typeface="Symbol"/>
              </a:rPr>
              <a:t></a:t>
            </a:r>
            <a:r>
              <a:rPr dirty="0" smtClean="0" sz="1050" spc="-15">
                <a:latin typeface="Times New Roman"/>
                <a:cs typeface="Times New Roman"/>
              </a:rPr>
              <a:t> </a:t>
            </a:r>
            <a:r>
              <a:rPr dirty="0" smtClean="0" sz="1050" spc="-15">
                <a:latin typeface="Times New Roman"/>
                <a:cs typeface="Times New Roman"/>
              </a:rPr>
              <a:t>2</a:t>
            </a:r>
            <a:r>
              <a:rPr dirty="0" smtClean="0" sz="1150" spc="-114">
                <a:latin typeface="Symbol"/>
                <a:cs typeface="Symbol"/>
              </a:rPr>
              <a:t></a:t>
            </a:r>
            <a:r>
              <a:rPr dirty="0" smtClean="0" sz="1150" spc="5">
                <a:latin typeface="Symbol"/>
                <a:cs typeface="Symbol"/>
              </a:rPr>
              <a:t>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050" spc="45" i="1">
                <a:latin typeface="Times New Roman"/>
                <a:cs typeface="Times New Roman"/>
              </a:rPr>
              <a:t>s</a:t>
            </a:r>
            <a:r>
              <a:rPr dirty="0" smtClean="0" sz="1050" spc="-5" i="1">
                <a:latin typeface="Times New Roman"/>
                <a:cs typeface="Times New Roman"/>
              </a:rPr>
              <a:t> </a:t>
            </a:r>
            <a:r>
              <a:rPr dirty="0" smtClean="0" sz="1050" spc="60">
                <a:latin typeface="Symbol"/>
                <a:cs typeface="Symbol"/>
              </a:rPr>
              <a:t></a:t>
            </a:r>
            <a:r>
              <a:rPr dirty="0" smtClean="0" sz="1050" spc="-90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Symbol"/>
                <a:cs typeface="Symbol"/>
              </a:rPr>
              <a:t></a:t>
            </a:r>
            <a:r>
              <a:rPr dirty="0" smtClean="0" sz="1150" spc="-170">
                <a:latin typeface="Times New Roman"/>
                <a:cs typeface="Times New Roman"/>
              </a:rPr>
              <a:t> </a:t>
            </a:r>
            <a:r>
              <a:rPr dirty="0" smtClean="0" baseline="37037" sz="1125" spc="44">
                <a:latin typeface="Times New Roman"/>
                <a:cs typeface="Times New Roman"/>
              </a:rPr>
              <a:t>2</a:t>
            </a:r>
            <a:endParaRPr baseline="37037" sz="1125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89139" y="7505625"/>
            <a:ext cx="78105" cy="127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30">
                <a:latin typeface="Times New Roman"/>
                <a:cs typeface="Times New Roman"/>
              </a:rPr>
              <a:t>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12365" y="7814054"/>
            <a:ext cx="443230" cy="127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mtClean="0" sz="750" spc="30" i="1">
                <a:latin typeface="Times New Roman"/>
                <a:cs typeface="Times New Roman"/>
              </a:rPr>
              <a:t>n</a:t>
            </a:r>
            <a:r>
              <a:rPr dirty="0" smtClean="0" sz="750" spc="30" i="1">
                <a:latin typeface="Times New Roman"/>
                <a:cs typeface="Times New Roman"/>
              </a:rPr>
              <a:t>	</a:t>
            </a:r>
            <a:r>
              <a:rPr dirty="0" smtClean="0" sz="750" spc="30" i="1">
                <a:latin typeface="Times New Roman"/>
                <a:cs typeface="Times New Roman"/>
              </a:rPr>
              <a:t>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71596" y="7516515"/>
            <a:ext cx="183515" cy="2114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35">
                <a:latin typeface="Symbol"/>
                <a:cs typeface="Symbol"/>
              </a:rPr>
              <a:t></a:t>
            </a:r>
            <a:r>
              <a:rPr dirty="0" smtClean="0" baseline="-18518" sz="1125" spc="44" i="1">
                <a:latin typeface="Times New Roman"/>
                <a:cs typeface="Times New Roman"/>
              </a:rPr>
              <a:t>n</a:t>
            </a:r>
            <a:endParaRPr baseline="-18518" sz="1125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92150" y="8008619"/>
            <a:ext cx="4121150" cy="7245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16402" y="7532115"/>
            <a:ext cx="435609" cy="367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95" i="1" u="sng">
                <a:latin typeface="Times New Roman"/>
                <a:cs typeface="Times New Roman"/>
              </a:rPr>
              <a:t>C</a:t>
            </a:r>
            <a:r>
              <a:rPr dirty="0" smtClean="0" sz="1050" spc="35" u="sng">
                <a:latin typeface="Century"/>
                <a:cs typeface="Century"/>
              </a:rPr>
              <a:t>(</a:t>
            </a:r>
            <a:r>
              <a:rPr dirty="0" smtClean="0" sz="1050" spc="-195" u="sng">
                <a:latin typeface="Times New Roman"/>
                <a:cs typeface="Times New Roman"/>
              </a:rPr>
              <a:t> </a:t>
            </a:r>
            <a:r>
              <a:rPr dirty="0" smtClean="0" sz="1050" spc="45" i="1" u="sng">
                <a:latin typeface="Times New Roman"/>
                <a:cs typeface="Times New Roman"/>
              </a:rPr>
              <a:t>s</a:t>
            </a:r>
            <a:r>
              <a:rPr dirty="0" smtClean="0" sz="1050" spc="-204" i="1" u="sng">
                <a:latin typeface="Times New Roman"/>
                <a:cs typeface="Times New Roman"/>
              </a:rPr>
              <a:t> </a:t>
            </a:r>
            <a:r>
              <a:rPr dirty="0" smtClean="0" sz="1050" spc="35" u="sng">
                <a:latin typeface="Century"/>
                <a:cs typeface="Century"/>
              </a:rPr>
              <a:t>)</a:t>
            </a:r>
            <a:r>
              <a:rPr dirty="0" smtClean="0" sz="1050" spc="105">
                <a:latin typeface="Century"/>
                <a:cs typeface="Century"/>
              </a:rPr>
              <a:t> </a:t>
            </a:r>
            <a:r>
              <a:rPr dirty="0" smtClean="0" baseline="-37037" sz="1575" spc="89">
                <a:latin typeface="Symbol"/>
                <a:cs typeface="Symbol"/>
              </a:rPr>
              <a:t></a:t>
            </a:r>
            <a:endParaRPr baseline="-37037" sz="1575">
              <a:latin typeface="Symbol"/>
              <a:cs typeface="Symbol"/>
            </a:endParaRPr>
          </a:p>
          <a:p>
            <a:pPr marL="23495">
              <a:lnSpc>
                <a:spcPct val="100000"/>
              </a:lnSpc>
              <a:spcBef>
                <a:spcPts val="270"/>
              </a:spcBef>
            </a:pPr>
            <a:r>
              <a:rPr dirty="0" smtClean="0" sz="1050" spc="55" i="1">
                <a:latin typeface="Times New Roman"/>
                <a:cs typeface="Times New Roman"/>
              </a:rPr>
              <a:t>R</a:t>
            </a:r>
            <a:r>
              <a:rPr dirty="0" smtClean="0" sz="1050" spc="110">
                <a:latin typeface="Century"/>
                <a:cs typeface="Century"/>
              </a:rPr>
              <a:t>(</a:t>
            </a:r>
            <a:r>
              <a:rPr dirty="0" smtClean="0" sz="1050" spc="105" i="1">
                <a:latin typeface="Times New Roman"/>
                <a:cs typeface="Times New Roman"/>
              </a:rPr>
              <a:t>s</a:t>
            </a:r>
            <a:r>
              <a:rPr dirty="0" smtClean="0" sz="1050" spc="35">
                <a:latin typeface="Century"/>
                <a:cs typeface="Century"/>
              </a:rPr>
              <a:t>)</a:t>
            </a:r>
            <a:endParaRPr sz="1050">
              <a:latin typeface="Century"/>
              <a:cs typeface="Century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5855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4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ζ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se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s</a:t>
            </a:r>
            <a:r>
              <a:rPr dirty="0" smtClean="0" sz="900" spc="0" b="1" i="1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20"/>
              </a:spcBef>
            </a:pPr>
            <a:endParaRPr sz="1000"/>
          </a:p>
          <a:p>
            <a:pPr marL="259079">
              <a:lnSpc>
                <a:spcPct val="100000"/>
              </a:lnSpc>
            </a:pPr>
            <a:r>
              <a:rPr dirty="0" smtClean="0" sz="1400" spc="5" b="1" i="1">
                <a:latin typeface="Times New Roman"/>
                <a:cs typeface="Times New Roman"/>
              </a:rPr>
              <a:t>1</a:t>
            </a:r>
            <a:r>
              <a:rPr dirty="0" smtClean="0" sz="1400" spc="0" b="1" i="1">
                <a:latin typeface="Times New Roman"/>
                <a:cs typeface="Times New Roman"/>
              </a:rPr>
              <a:t>- </a:t>
            </a:r>
            <a:r>
              <a:rPr dirty="0" smtClean="0" sz="1400" spc="-8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ve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when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has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sti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ct 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 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𝛇</a:t>
            </a:r>
            <a:r>
              <a:rPr dirty="0" smtClean="0" sz="1400" spc="0" b="1">
                <a:latin typeface="Times New Roman"/>
                <a:cs typeface="Times New Roman"/>
              </a:rPr>
              <a:t>&gt;1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6"/>
              </a:spcBef>
            </a:pPr>
            <a:endParaRPr sz="1200"/>
          </a:p>
          <a:p>
            <a:pPr marL="30480" marR="26289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C(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)/R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s)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0">
                <a:latin typeface="Times New Roman"/>
                <a:cs typeface="Times New Roman"/>
              </a:rPr>
              <a:t> R(s)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C(s)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058286"/>
            <a:ext cx="376427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6164453"/>
            <a:ext cx="6010275" cy="605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 i="1">
                <a:latin typeface="Times New Roman"/>
                <a:cs typeface="Times New Roman"/>
              </a:rPr>
              <a:t>2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r>
              <a:rPr dirty="0" smtClean="0" sz="1400" spc="-10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hen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has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plex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j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 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&lt; 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𝛇</a:t>
            </a:r>
            <a:r>
              <a:rPr dirty="0" smtClean="0" sz="1400" spc="0" b="1">
                <a:latin typeface="Times New Roman"/>
                <a:cs typeface="Times New Roman"/>
              </a:rPr>
              <a:t>&lt;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se, 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s)/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s)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640" y="2235707"/>
            <a:ext cx="3820795" cy="515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48640" y="5210555"/>
            <a:ext cx="5802884" cy="4436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8640" y="6917435"/>
            <a:ext cx="2697480" cy="5027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8627364"/>
            <a:ext cx="1854835" cy="4567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151120" y="2150745"/>
            <a:ext cx="2449195" cy="1397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937759" y="6601459"/>
            <a:ext cx="2599055" cy="13792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84" y="3500754"/>
            <a:ext cx="2997835" cy="64643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76250" y="3487420"/>
            <a:ext cx="3533140" cy="6267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40080" y="4290695"/>
            <a:ext cx="2579370" cy="5746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48640" y="8026400"/>
            <a:ext cx="5492750" cy="4114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Control                                                                                                                                                                         Lec. 4</dc:title>
  <dcterms:created xsi:type="dcterms:W3CDTF">2018-11-09T22:54:03Z</dcterms:created>
  <dcterms:modified xsi:type="dcterms:W3CDTF">2018-11-09T22:54:03Z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2014-12-30T00:00:00Z</vt:filetime>
  </property>
  <property fmtid="{D5CDD505-2E9C-101B-9397-08002B2CF9AE}" pid="3" name="LastSaved">
    <vt:filetime>2018-11-09T00:00:00Z</vt:filetime>
  </property>
</Properties>
</file>